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94" d="100"/>
          <a:sy n="94" d="100"/>
        </p:scale>
        <p:origin x="19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DF0E-4A60-4DCE-B2AD-3AD5A9AFBD40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B4F3-E93D-4570-8E6F-9BED84A1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48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DF0E-4A60-4DCE-B2AD-3AD5A9AFBD40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B4F3-E93D-4570-8E6F-9BED84A1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36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DF0E-4A60-4DCE-B2AD-3AD5A9AFBD40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B4F3-E93D-4570-8E6F-9BED84A1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33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DF0E-4A60-4DCE-B2AD-3AD5A9AFBD40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B4F3-E93D-4570-8E6F-9BED84A1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548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DF0E-4A60-4DCE-B2AD-3AD5A9AFBD40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B4F3-E93D-4570-8E6F-9BED84A1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30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DF0E-4A60-4DCE-B2AD-3AD5A9AFBD40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B4F3-E93D-4570-8E6F-9BED84A1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79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DF0E-4A60-4DCE-B2AD-3AD5A9AFBD40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B4F3-E93D-4570-8E6F-9BED84A1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9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DF0E-4A60-4DCE-B2AD-3AD5A9AFBD40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B4F3-E93D-4570-8E6F-9BED84A1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177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DF0E-4A60-4DCE-B2AD-3AD5A9AFBD40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B4F3-E93D-4570-8E6F-9BED84A1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019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DF0E-4A60-4DCE-B2AD-3AD5A9AFBD40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B4F3-E93D-4570-8E6F-9BED84A1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28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DF0E-4A60-4DCE-B2AD-3AD5A9AFBD40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B4F3-E93D-4570-8E6F-9BED84A1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30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ADF0E-4A60-4DCE-B2AD-3AD5A9AFBD40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3B4F3-E93D-4570-8E6F-9BED84A1CD1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MSIPCMContentMarking" descr="{&quot;HashCode&quot;:-1860332160,&quot;Placement&quot;:&quot;Header&quot;,&quot;Top&quot;:0.0,&quot;Left&quot;:293.954651,&quot;SlideWidth&quot;:720,&quot;SlideHeight&quot;:540}"/>
          <p:cNvSpPr txBox="1"/>
          <p:nvPr userDrawn="1"/>
        </p:nvSpPr>
        <p:spPr>
          <a:xfrm>
            <a:off x="3733224" y="0"/>
            <a:ext cx="167755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200" smtClean="0">
                <a:solidFill>
                  <a:srgbClr val="000000"/>
                </a:solidFill>
                <a:latin typeface="Calibri" panose="020F0502020204030204" pitchFamily="34" charset="0"/>
              </a:rPr>
              <a:t>LGE Internal Use Only</a:t>
            </a:r>
            <a:endParaRPr lang="ko-KR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52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07564" y="1464960"/>
            <a:ext cx="712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AI(</a:t>
            </a:r>
            <a:r>
              <a:rPr lang="ko-KR" altLang="en-US"/>
              <a:t>이미지 분석</a:t>
            </a:r>
            <a:r>
              <a:rPr lang="en-US" altLang="ko-KR" dirty="0"/>
              <a:t>) </a:t>
            </a:r>
            <a:r>
              <a:rPr lang="ko-KR" altLang="en-US"/>
              <a:t>활용 모듈 배면 부자재 부착 양불 자동 판별 시스템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92624" y="5785706"/>
            <a:ext cx="1047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23.11.00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79475" y="6111104"/>
            <a:ext cx="361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UHD1 Project </a:t>
            </a:r>
            <a:r>
              <a:rPr lang="ko-KR" altLang="en-US"/>
              <a:t>원종권 선임연구원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211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E2F62B97-E497-4CF5-B7E5-20806F9400D1}"/>
              </a:ext>
            </a:extLst>
          </p:cNvPr>
          <p:cNvCxnSpPr>
            <a:cxnSpLocks/>
          </p:cNvCxnSpPr>
          <p:nvPr/>
        </p:nvCxnSpPr>
        <p:spPr>
          <a:xfrm>
            <a:off x="0" y="38718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57665" y="1372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 </a:t>
            </a:r>
            <a:r>
              <a:rPr lang="ko-KR" altLang="en-US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시스템 사용 필요성</a:t>
            </a:r>
          </a:p>
        </p:txBody>
      </p:sp>
      <p:sp>
        <p:nvSpPr>
          <p:cNvPr id="8" name="Text Box 57">
            <a:extLst>
              <a:ext uri="{FF2B5EF4-FFF2-40B4-BE49-F238E27FC236}">
                <a16:creationId xmlns="" xmlns:a16="http://schemas.microsoft.com/office/drawing/2014/main" id="{9C263224-92CF-2F03-C781-066195677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527" y="595448"/>
            <a:ext cx="6429792" cy="852808"/>
          </a:xfrm>
          <a:prstGeom prst="rect">
            <a:avLst/>
          </a:prstGeom>
          <a:noFill/>
          <a:ln>
            <a:noFill/>
          </a:ln>
        </p:spPr>
        <p:txBody>
          <a:bodyPr wrap="square" lIns="10800" tIns="10800" rIns="10800" bIns="10800" anchor="t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[BM </a:t>
            </a:r>
            <a:r>
              <a:rPr lang="ko-KR" altLang="en-US" sz="18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협력사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모듈 조립 후 부자재 부착 불량 확인을 작업자가 육안으로 진행하며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판정 편차 및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Human Error </a:t>
            </a:r>
            <a:r>
              <a:rPr lang="ko-KR" altLang="en-US" sz="18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발생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Risk</a:t>
            </a:r>
            <a:r>
              <a:rPr lang="ko-KR" altLang="en-US" sz="18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 존재함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5215" y="1765296"/>
            <a:ext cx="8859316" cy="4544024"/>
          </a:xfrm>
          <a:prstGeom prst="roundRect">
            <a:avLst>
              <a:gd name="adj" fmla="val 3144"/>
            </a:avLst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66487" y="2236838"/>
            <a:ext cx="3154495" cy="2738405"/>
            <a:chOff x="1784648" y="2300513"/>
            <a:chExt cx="3154495" cy="273840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" t="1861" r="525" b="999"/>
            <a:stretch/>
          </p:blipFill>
          <p:spPr>
            <a:xfrm>
              <a:off x="1784648" y="3284984"/>
              <a:ext cx="3154495" cy="1753934"/>
            </a:xfrm>
            <a:prstGeom prst="rect">
              <a:avLst/>
            </a:prstGeom>
          </p:spPr>
        </p:pic>
        <p:grpSp>
          <p:nvGrpSpPr>
            <p:cNvPr id="12" name="그룹 11"/>
            <p:cNvGrpSpPr/>
            <p:nvPr/>
          </p:nvGrpSpPr>
          <p:grpSpPr>
            <a:xfrm>
              <a:off x="1928663" y="2300513"/>
              <a:ext cx="1098817" cy="1150780"/>
              <a:chOff x="1085246" y="3916763"/>
              <a:chExt cx="640729" cy="876052"/>
            </a:xfrm>
          </p:grpSpPr>
          <p:sp>
            <p:nvSpPr>
              <p:cNvPr id="14" name="사다리꼴 13"/>
              <p:cNvSpPr/>
              <p:nvPr/>
            </p:nvSpPr>
            <p:spPr bwMode="auto">
              <a:xfrm rot="19430140">
                <a:off x="1146455" y="4073335"/>
                <a:ext cx="579520" cy="719480"/>
              </a:xfrm>
              <a:prstGeom prst="trapezoid">
                <a:avLst>
                  <a:gd name="adj" fmla="val 2699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5246" y="3916763"/>
                <a:ext cx="384379" cy="408839"/>
              </a:xfrm>
              <a:prstGeom prst="rect">
                <a:avLst/>
              </a:prstGeom>
            </p:spPr>
          </p:pic>
        </p:grp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2274717" y="2923927"/>
              <a:ext cx="620422" cy="2614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311" tIns="45661" rIns="91311" bIns="45661">
              <a:spAutoFit/>
            </a:bodyPr>
            <a:lstStyle/>
            <a:p>
              <a:pPr fontAlgn="base">
                <a:spcAft>
                  <a:spcPct val="0"/>
                </a:spcAft>
              </a:pPr>
              <a:r>
                <a:rPr lang="en-US" altLang="ko-KR" sz="1100" dirty="0" smtClean="0">
                  <a:solidFill>
                    <a:srgbClr val="FF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  <a:cs typeface="Arial" charset="0"/>
                </a:rPr>
                <a:t>OK / NG</a:t>
              </a:r>
              <a:endParaRPr lang="en-US" altLang="ko-KR" sz="1100" dirty="0">
                <a:solidFill>
                  <a:srgbClr val="FF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charset="0"/>
              </a:endParaRPr>
            </a:p>
          </p:txBody>
        </p:sp>
      </p:grpSp>
      <p:sp>
        <p:nvSpPr>
          <p:cNvPr id="16" name="AutoShape 9"/>
          <p:cNvSpPr>
            <a:spLocks noChangeArrowheads="1"/>
          </p:cNvSpPr>
          <p:nvPr/>
        </p:nvSpPr>
        <p:spPr bwMode="auto">
          <a:xfrm>
            <a:off x="452680" y="5383666"/>
            <a:ext cx="8238640" cy="622996"/>
          </a:xfrm>
          <a:prstGeom prst="roundRect">
            <a:avLst>
              <a:gd name="adj" fmla="val 14912"/>
            </a:avLst>
          </a:prstGeom>
          <a:solidFill>
            <a:srgbClr val="FFC000"/>
          </a:solidFill>
          <a:ln w="3175" algn="ctr">
            <a:solidFill>
              <a:srgbClr val="5F5F5F"/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lIns="119693" tIns="59844" rIns="119693" bIns="59844" anchor="ctr"/>
          <a:lstStyle/>
          <a:p>
            <a:pPr algn="ctr" fontAlgn="base">
              <a:spcBef>
                <a:spcPct val="10000"/>
              </a:spcBef>
              <a:spcAft>
                <a:spcPct val="0"/>
              </a:spcAft>
            </a:pPr>
            <a:r>
              <a:rPr lang="ko-KR" altLang="en-US" sz="20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panose="020B0604020202020204" pitchFamily="34" charset="0"/>
              </a:rPr>
              <a:t>불량 판정의 신뢰성 및 효율성을 높이기 위해 자동화 시스템 구축을 목표로 함</a:t>
            </a:r>
            <a:endParaRPr kumimoji="1" lang="en-US" altLang="ko-KR" sz="2000" b="1" dirty="0">
              <a:solidFill>
                <a:srgbClr val="000000"/>
              </a:solidFill>
              <a:latin typeface="Arial Narrow" panose="020B0606020202030204" pitchFamily="34" charset="0"/>
              <a:ea typeface="LG스마트체2.0 Regular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 t="1861" r="525" b="999"/>
          <a:stretch/>
        </p:blipFill>
        <p:spPr>
          <a:xfrm>
            <a:off x="5219077" y="3247243"/>
            <a:ext cx="3107851" cy="1728000"/>
          </a:xfrm>
          <a:prstGeom prst="rect">
            <a:avLst/>
          </a:prstGeom>
        </p:spPr>
      </p:pic>
      <p:sp>
        <p:nvSpPr>
          <p:cNvPr id="18" name="사다리꼴 17"/>
          <p:cNvSpPr/>
          <p:nvPr/>
        </p:nvSpPr>
        <p:spPr bwMode="auto">
          <a:xfrm rot="2169860" flipH="1">
            <a:off x="7123522" y="2524573"/>
            <a:ext cx="1006425" cy="997968"/>
          </a:xfrm>
          <a:prstGeom prst="trapezoid">
            <a:avLst>
              <a:gd name="adj" fmla="val 26992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1100" b="1" dirty="0">
              <a:solidFill>
                <a:srgbClr val="000000"/>
              </a:solidFill>
              <a:latin typeface="Arial Narrow" panose="020B0606020202030204" pitchFamily="34" charset="0"/>
              <a:ea typeface="LG스마트체2.0 Regular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1714" y="2388567"/>
            <a:ext cx="873644" cy="59929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7261823" y="1857574"/>
            <a:ext cx="15147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435" indent="-46435"/>
            <a:r>
              <a:rPr lang="en-US" altLang="ko-KR" sz="2000" dirty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Vision </a:t>
            </a:r>
            <a:r>
              <a:rPr lang="en-US" altLang="ko-KR" sz="20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camera</a:t>
            </a:r>
            <a:endParaRPr lang="ko-KR" altLang="en-US" sz="2000" dirty="0">
              <a:solidFill>
                <a:prstClr val="black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28071" y="2636654"/>
            <a:ext cx="143180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435" indent="-46435"/>
            <a:r>
              <a:rPr lang="en-US" altLang="ko-KR" sz="15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Auto Sensing</a:t>
            </a:r>
          </a:p>
          <a:p>
            <a:pPr marL="46435" indent="-46435"/>
            <a:r>
              <a:rPr lang="en-US" altLang="ko-KR" sz="15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No Human Error</a:t>
            </a:r>
            <a:endParaRPr lang="ko-KR" altLang="en-US" sz="1500" dirty="0">
              <a:solidFill>
                <a:prstClr val="black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22" name="이등변 삼각형 21"/>
          <p:cNvSpPr/>
          <p:nvPr/>
        </p:nvSpPr>
        <p:spPr bwMode="auto">
          <a:xfrm rot="5400000">
            <a:off x="3571163" y="3578780"/>
            <a:ext cx="1340067" cy="1087820"/>
          </a:xfrm>
          <a:prstGeom prst="triangle">
            <a:avLst/>
          </a:prstGeom>
          <a:gradFill flip="none" rotWithShape="1">
            <a:gsLst>
              <a:gs pos="37000">
                <a:schemeClr val="tx1">
                  <a:lumMod val="50000"/>
                  <a:lumOff val="50000"/>
                </a:schemeClr>
              </a:gs>
              <a:gs pos="85000">
                <a:schemeClr val="bg1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200" tIns="0" rIns="7200" bIns="0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342900" indent="-342900">
              <a:defRPr/>
            </a:pPr>
            <a:endParaRPr lang="ko-KR" altLang="en-US" sz="1200" b="1" dirty="0">
              <a:solidFill>
                <a:prstClr val="black"/>
              </a:solidFill>
              <a:latin typeface="Arial" panose="020B0604020202020204" pitchFamily="34" charset="0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28380" y="2615633"/>
            <a:ext cx="14157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435" indent="-46435"/>
            <a:r>
              <a:rPr lang="en-US" altLang="ko-KR" sz="15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Manual Sensing</a:t>
            </a:r>
          </a:p>
          <a:p>
            <a:pPr marL="46435" indent="-46435"/>
            <a:r>
              <a:rPr lang="en-US" altLang="ko-KR" sz="15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Human Error</a:t>
            </a:r>
            <a:endParaRPr lang="ko-KR" altLang="en-US" sz="1500" dirty="0">
              <a:solidFill>
                <a:prstClr val="black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78408" y="1857574"/>
            <a:ext cx="1343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435" indent="-46435"/>
            <a:r>
              <a:rPr lang="en-US" altLang="ko-KR" sz="20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Human EYE</a:t>
            </a:r>
            <a:endParaRPr lang="ko-KR" altLang="en-US" sz="2000" dirty="0">
              <a:solidFill>
                <a:prstClr val="black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7190957" y="3012652"/>
            <a:ext cx="620422" cy="2614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311" tIns="45661" rIns="91311" bIns="45661"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US" altLang="ko-KR" sz="1100" dirty="0" smtClean="0">
                <a:solidFill>
                  <a:srgbClr val="FF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charset="0"/>
              </a:rPr>
              <a:t>OK / NG</a:t>
            </a:r>
            <a:endParaRPr lang="en-US" altLang="ko-KR" sz="1100" dirty="0">
              <a:solidFill>
                <a:srgbClr val="FF0000"/>
              </a:solidFill>
              <a:latin typeface="Arial Narrow" panose="020B0606020202030204" pitchFamily="34" charset="0"/>
              <a:ea typeface="LG스마트체2.0 Regular" panose="020B0600000101010101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041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E2F62B97-E497-4CF5-B7E5-20806F9400D1}"/>
              </a:ext>
            </a:extLst>
          </p:cNvPr>
          <p:cNvCxnSpPr>
            <a:cxnSpLocks/>
          </p:cNvCxnSpPr>
          <p:nvPr/>
        </p:nvCxnSpPr>
        <p:spPr>
          <a:xfrm>
            <a:off x="0" y="38718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57665" y="1372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</a:t>
            </a:r>
            <a:r>
              <a:rPr lang="ko-KR" altLang="en-US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양불 판정 원리</a:t>
            </a:r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39" y="2139330"/>
            <a:ext cx="7320181" cy="41237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9382" y="1327159"/>
            <a:ext cx="629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You only look once : </a:t>
            </a:r>
            <a:r>
              <a:rPr lang="ko-KR" altLang="en-US" b="1" dirty="0" smtClean="0"/>
              <a:t>실시간 객체 탐지를 위한 </a:t>
            </a:r>
            <a:r>
              <a:rPr lang="ko-KR" altLang="en-US" b="1" dirty="0" err="1" smtClean="0"/>
              <a:t>딥러닝</a:t>
            </a:r>
            <a:r>
              <a:rPr lang="ko-KR" altLang="en-US" b="1" dirty="0" smtClean="0"/>
              <a:t> 알고리즘</a:t>
            </a:r>
            <a:endParaRPr lang="ko-KR" altLang="en-US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2" y="515857"/>
            <a:ext cx="2287872" cy="8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4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E2F62B97-E497-4CF5-B7E5-20806F9400D1}"/>
              </a:ext>
            </a:extLst>
          </p:cNvPr>
          <p:cNvCxnSpPr>
            <a:cxnSpLocks/>
          </p:cNvCxnSpPr>
          <p:nvPr/>
        </p:nvCxnSpPr>
        <p:spPr>
          <a:xfrm>
            <a:off x="0" y="38718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57665" y="1372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 </a:t>
            </a:r>
            <a:r>
              <a:rPr lang="ko-KR" altLang="en-US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실행 방법</a:t>
            </a:r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1" y="442099"/>
            <a:ext cx="2651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① </a:t>
            </a:r>
            <a:r>
              <a:rPr lang="ko-KR" altLang="en-US" sz="12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머신러닝</a:t>
            </a:r>
            <a:r>
              <a:rPr lang="ko-KR" altLang="en-US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진행을 위한 </a:t>
            </a:r>
            <a:r>
              <a:rPr lang="en-US" altLang="ko-KR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 Set </a:t>
            </a:r>
            <a:r>
              <a:rPr lang="ko-KR" altLang="en-US" sz="12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구성</a:t>
            </a:r>
            <a:endParaRPr lang="ko-KR" altLang="en-US" sz="120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854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E2F62B97-E497-4CF5-B7E5-20806F9400D1}"/>
              </a:ext>
            </a:extLst>
          </p:cNvPr>
          <p:cNvCxnSpPr>
            <a:cxnSpLocks/>
          </p:cNvCxnSpPr>
          <p:nvPr/>
        </p:nvCxnSpPr>
        <p:spPr>
          <a:xfrm>
            <a:off x="0" y="38718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57665" y="1372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 </a:t>
            </a:r>
            <a:r>
              <a:rPr lang="ko-KR" altLang="en-US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실행 방법</a:t>
            </a:r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1" y="442099"/>
            <a:ext cx="1600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① </a:t>
            </a:r>
            <a:r>
              <a:rPr lang="en-US" altLang="ko-KR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 Set </a:t>
            </a:r>
            <a:r>
              <a:rPr lang="ko-KR" altLang="en-US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기반 진행</a:t>
            </a:r>
            <a:endParaRPr lang="ko-KR" altLang="en-US" sz="1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26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8624" y="1286286"/>
            <a:ext cx="7149754" cy="49716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3847207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과제 실행 기획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실행 절차 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Tailoring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804" y="683404"/>
            <a:ext cx="6981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전자의 협력사인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사로의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전파를 통해 </a:t>
            </a:r>
            <a:r>
              <a:rPr lang="en-US" altLang="ko-KR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역량 점진적 향상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유도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F3497261-9040-E521-3F1E-25DAD94543E3}"/>
              </a:ext>
            </a:extLst>
          </p:cNvPr>
          <p:cNvSpPr/>
          <p:nvPr/>
        </p:nvSpPr>
        <p:spPr>
          <a:xfrm>
            <a:off x="2036856" y="1484784"/>
            <a:ext cx="1620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none" lIns="10800" tIns="10800" rIns="10800" bIns="1080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23Y</a:t>
            </a:r>
            <a:endParaRPr lang="en-US" altLang="ko-KR" sz="20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사각형: 둥근 모서리 6">
            <a:extLst>
              <a:ext uri="{FF2B5EF4-FFF2-40B4-BE49-F238E27FC236}">
                <a16:creationId xmlns:a16="http://schemas.microsoft.com/office/drawing/2014/main" xmlns="" id="{F3497261-9040-E521-3F1E-25DAD94543E3}"/>
              </a:ext>
            </a:extLst>
          </p:cNvPr>
          <p:cNvSpPr/>
          <p:nvPr/>
        </p:nvSpPr>
        <p:spPr>
          <a:xfrm>
            <a:off x="4737156" y="1484784"/>
            <a:ext cx="1620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none" lIns="10800" tIns="10800" rIns="10800" bIns="1080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24Y</a:t>
            </a:r>
            <a:endParaRPr lang="en-US" altLang="ko-KR" sz="20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" name="사각형: 둥근 모서리 6">
            <a:extLst>
              <a:ext uri="{FF2B5EF4-FFF2-40B4-BE49-F238E27FC236}">
                <a16:creationId xmlns:a16="http://schemas.microsoft.com/office/drawing/2014/main" xmlns="" id="{F3497261-9040-E521-3F1E-25DAD94543E3}"/>
              </a:ext>
            </a:extLst>
          </p:cNvPr>
          <p:cNvSpPr/>
          <p:nvPr/>
        </p:nvSpPr>
        <p:spPr>
          <a:xfrm>
            <a:off x="7437456" y="1484784"/>
            <a:ext cx="1620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none" lIns="10800" tIns="10800" rIns="10800" bIns="1080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25Y</a:t>
            </a:r>
            <a:endParaRPr lang="en-US" altLang="ko-KR" sz="20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72680" y="2915652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구축 준비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10930" y="2915652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시범 운영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57825" y="2915652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Global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확산 전개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24694" y="3787958"/>
            <a:ext cx="268535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 설비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투자비용 산정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 항목 추가 발굴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(LGE/BM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Line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설비 구축 방안 수립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자동화를 위한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 입수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역량 강화</a:t>
            </a:r>
            <a:endParaRPr lang="ko-KR" altLang="en-US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64968" y="3787958"/>
            <a:ext cx="243848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대표모델 선정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시범 적용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Site(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법인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선정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설비 투자 및 </a:t>
            </a:r>
            <a:r>
              <a:rPr lang="ko-KR" altLang="en-US" sz="14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셋업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 시스템 운영 및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F/B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확인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 시스템 개선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DX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업무 인식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확산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※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 자동화 외 </a:t>
            </a:r>
            <a:r>
              <a:rPr lang="ko-KR" altLang="en-US" sz="14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협력사</a:t>
            </a:r>
            <a:endParaRPr lang="en-US" altLang="ko-KR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효율화 개선 추진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53159" y="3787958"/>
            <a:ext cx="24272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BM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 전 법인 수평 전개 추진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생활화</a:t>
            </a:r>
            <a:endParaRPr lang="ko-KR" altLang="en-US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12978" y="2712900"/>
            <a:ext cx="1388305" cy="8415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단계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2978" y="3885843"/>
            <a:ext cx="1388305" cy="8415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수행</a:t>
            </a:r>
            <a:endParaRPr lang="en-US" altLang="ko-KR" b="1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과제</a:t>
            </a:r>
            <a:endParaRPr lang="ko-KR" altLang="en-US" b="1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44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8815</TotalTime>
  <Words>244</Words>
  <Application>Microsoft Office PowerPoint</Application>
  <PresentationFormat>화면 슬라이드 쇼(4:3)</PresentationFormat>
  <Paragraphs>48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LG스마트체 Regular</vt:lpstr>
      <vt:lpstr>LG스마트체2.0 Regular</vt:lpstr>
      <vt:lpstr>돋움</vt:lpstr>
      <vt:lpstr>맑은 고딕</vt:lpstr>
      <vt:lpstr>Arial</vt:lpstr>
      <vt:lpstr>Arial Narrow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원종권/연구원/TV NanoCell Project(jongkwon77.won@lge.com)</dc:creator>
  <cp:lastModifiedBy>원종권/연구원/TV NanoCell Project(jongkwon77.won@lge.com)</cp:lastModifiedBy>
  <cp:revision>8</cp:revision>
  <dcterms:created xsi:type="dcterms:W3CDTF">2023-11-16T05:59:53Z</dcterms:created>
  <dcterms:modified xsi:type="dcterms:W3CDTF">2023-11-22T08:55:10Z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c6ed9fc-fefc-4a0c-a6d6-10cf236c0d4f_Enabled">
    <vt:lpwstr>true</vt:lpwstr>
  </property>
  <property fmtid="{D5CDD505-2E9C-101B-9397-08002B2CF9AE}" pid="3" name="MSIP_Label_cc6ed9fc-fefc-4a0c-a6d6-10cf236c0d4f_SetDate">
    <vt:lpwstr>2023-11-22T08:54:45Z</vt:lpwstr>
  </property>
  <property fmtid="{D5CDD505-2E9C-101B-9397-08002B2CF9AE}" pid="4" name="MSIP_Label_cc6ed9fc-fefc-4a0c-a6d6-10cf236c0d4f_Method">
    <vt:lpwstr>Standard</vt:lpwstr>
  </property>
  <property fmtid="{D5CDD505-2E9C-101B-9397-08002B2CF9AE}" pid="5" name="MSIP_Label_cc6ed9fc-fefc-4a0c-a6d6-10cf236c0d4f_Name">
    <vt:lpwstr>Internal use only</vt:lpwstr>
  </property>
  <property fmtid="{D5CDD505-2E9C-101B-9397-08002B2CF9AE}" pid="6" name="MSIP_Label_cc6ed9fc-fefc-4a0c-a6d6-10cf236c0d4f_SiteId">
    <vt:lpwstr>5069cde4-642a-45c0-8094-d0c2dec10be3</vt:lpwstr>
  </property>
  <property fmtid="{D5CDD505-2E9C-101B-9397-08002B2CF9AE}" pid="7" name="MSIP_Label_cc6ed9fc-fefc-4a0c-a6d6-10cf236c0d4f_ActionId">
    <vt:lpwstr>7f39dc77-75d2-4f3f-a34a-8df3c93c7f8b</vt:lpwstr>
  </property>
  <property fmtid="{D5CDD505-2E9C-101B-9397-08002B2CF9AE}" pid="8" name="MSIP_Label_cc6ed9fc-fefc-4a0c-a6d6-10cf236c0d4f_ContentBits">
    <vt:lpwstr>1</vt:lpwstr>
  </property>
</Properties>
</file>